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8" r:id="rId3"/>
    <p:sldId id="283" r:id="rId4"/>
    <p:sldId id="286" r:id="rId5"/>
    <p:sldId id="287" r:id="rId6"/>
    <p:sldId id="274" r:id="rId7"/>
    <p:sldId id="276" r:id="rId8"/>
    <p:sldId id="277" r:id="rId9"/>
    <p:sldId id="281" r:id="rId10"/>
    <p:sldId id="282" r:id="rId11"/>
    <p:sldId id="289" r:id="rId12"/>
    <p:sldId id="290" r:id="rId13"/>
    <p:sldId id="264" r:id="rId14"/>
    <p:sldId id="268" r:id="rId15"/>
    <p:sldId id="270" r:id="rId1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Учителя</c:v>
                </c:pt>
              </c:strCache>
            </c:strRef>
          </c:tx>
          <c:cat>
            <c:strRef>
              <c:f>Лист1!$B$1:$D$1</c:f>
              <c:strCache>
                <c:ptCount val="3"/>
                <c:pt idx="0">
                  <c:v>2021/2022</c:v>
                </c:pt>
                <c:pt idx="1">
                  <c:v>2022/2023</c:v>
                </c:pt>
                <c:pt idx="2">
                  <c:v>2023/2024</c:v>
                </c:pt>
              </c:strCache>
            </c:strRef>
          </c:cat>
          <c:val>
            <c:numRef>
              <c:f>Лист1!$B$2:$D$2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Родители</c:v>
                </c:pt>
              </c:strCache>
            </c:strRef>
          </c:tx>
          <c:cat>
            <c:strRef>
              <c:f>Лист1!$B$1:$D$1</c:f>
              <c:strCache>
                <c:ptCount val="3"/>
                <c:pt idx="0">
                  <c:v>2021/2022</c:v>
                </c:pt>
                <c:pt idx="1">
                  <c:v>2022/2023</c:v>
                </c:pt>
                <c:pt idx="2">
                  <c:v>2023/2024</c:v>
                </c:pt>
              </c:strCache>
            </c:strRef>
          </c:cat>
          <c:val>
            <c:numRef>
              <c:f>Лист1!$B$3:$D$3</c:f>
              <c:numCache>
                <c:formatCode>0%</c:formatCode>
                <c:ptCount val="3"/>
                <c:pt idx="0">
                  <c:v>0.26</c:v>
                </c:pt>
                <c:pt idx="1">
                  <c:v>0.56000000000000005</c:v>
                </c:pt>
                <c:pt idx="2">
                  <c:v>0.85000000000000042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Обучающиеся</c:v>
                </c:pt>
              </c:strCache>
            </c:strRef>
          </c:tx>
          <c:cat>
            <c:strRef>
              <c:f>Лист1!$B$1:$D$1</c:f>
              <c:strCache>
                <c:ptCount val="3"/>
                <c:pt idx="0">
                  <c:v>2021/2022</c:v>
                </c:pt>
                <c:pt idx="1">
                  <c:v>2022/2023</c:v>
                </c:pt>
                <c:pt idx="2">
                  <c:v>2023/2024</c:v>
                </c:pt>
              </c:strCache>
            </c:strRef>
          </c:cat>
          <c:val>
            <c:numRef>
              <c:f>Лист1!$B$4:$D$4</c:f>
              <c:numCache>
                <c:formatCode>0%</c:formatCode>
                <c:ptCount val="3"/>
                <c:pt idx="0">
                  <c:v>0.38000000000000023</c:v>
                </c:pt>
                <c:pt idx="1">
                  <c:v>0.49000000000000021</c:v>
                </c:pt>
                <c:pt idx="2">
                  <c:v>0.7000000000000004</c:v>
                </c:pt>
              </c:numCache>
            </c:numRef>
          </c:val>
        </c:ser>
        <c:axId val="152997888"/>
        <c:axId val="152999424"/>
      </c:barChart>
      <c:catAx>
        <c:axId val="152997888"/>
        <c:scaling>
          <c:orientation val="minMax"/>
        </c:scaling>
        <c:axPos val="b"/>
        <c:numFmt formatCode="General" sourceLinked="0"/>
        <c:tickLblPos val="nextTo"/>
        <c:crossAx val="152999424"/>
        <c:crosses val="autoZero"/>
        <c:auto val="1"/>
        <c:lblAlgn val="ctr"/>
        <c:lblOffset val="100"/>
      </c:catAx>
      <c:valAx>
        <c:axId val="152999424"/>
        <c:scaling>
          <c:orientation val="minMax"/>
        </c:scaling>
        <c:axPos val="l"/>
        <c:majorGridlines/>
        <c:numFmt formatCode="0%" sourceLinked="1"/>
        <c:tickLblPos val="nextTo"/>
        <c:crossAx val="15299788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Учащиеся</a:t>
            </a:r>
            <a:r>
              <a:rPr lang="ru-RU" baseline="0" dirty="0" smtClean="0"/>
              <a:t> 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Зарегистрировано</c:v>
                </c:pt>
                <c:pt idx="1">
                  <c:v>Не зарегистрировано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0.26</c:v>
                </c:pt>
                <c:pt idx="1">
                  <c:v>0.74000000000000055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Педагоги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9.9956036882711194E-3"/>
                  <c:y val="-0.2242842931588499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Зарегистрировано</c:v>
                </c:pt>
                <c:pt idx="1">
                  <c:v>Не зарегистрировано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%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baseline="0" dirty="0" smtClean="0"/>
              <a:t>Родители 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Зарегистрировано</c:v>
                </c:pt>
                <c:pt idx="1">
                  <c:v>Не зарегистрировано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0.13</c:v>
                </c:pt>
                <c:pt idx="1">
                  <c:v>0.87000000000000055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FFE5E-208A-4DFC-8804-1F25D2B5C363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FF324-E9B5-4DFA-BC46-63FF721B9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0630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4EB6B-62D3-4E55-AD0C-CE14381F28EC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E6B0D-9E08-4499-95FC-77D6B923CB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370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E6B0D-9E08-4499-95FC-77D6B923CB8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074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B4F9-DDEA-4BDC-9502-60453B9A4F54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84DA-FB9F-4071-9A28-0BD0BE218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809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B4F9-DDEA-4BDC-9502-60453B9A4F54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84DA-FB9F-4071-9A28-0BD0BE218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50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B4F9-DDEA-4BDC-9502-60453B9A4F54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84DA-FB9F-4071-9A28-0BD0BE218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546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B4F9-DDEA-4BDC-9502-60453B9A4F54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84DA-FB9F-4071-9A28-0BD0BE218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757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B4F9-DDEA-4BDC-9502-60453B9A4F54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84DA-FB9F-4071-9A28-0BD0BE218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099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B4F9-DDEA-4BDC-9502-60453B9A4F54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84DA-FB9F-4071-9A28-0BD0BE218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256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B4F9-DDEA-4BDC-9502-60453B9A4F54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84DA-FB9F-4071-9A28-0BD0BE218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166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B4F9-DDEA-4BDC-9502-60453B9A4F54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84DA-FB9F-4071-9A28-0BD0BE218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195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B4F9-DDEA-4BDC-9502-60453B9A4F54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84DA-FB9F-4071-9A28-0BD0BE218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34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B4F9-DDEA-4BDC-9502-60453B9A4F54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84DA-FB9F-4071-9A28-0BD0BE218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441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B4F9-DDEA-4BDC-9502-60453B9A4F54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84DA-FB9F-4071-9A28-0BD0BE218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582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9B4F9-DDEA-4BDC-9502-60453B9A4F54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184DA-FB9F-4071-9A28-0BD0BE218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252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myschool.edu.ru/" TargetMode="External"/><Relationship Id="rId3" Type="http://schemas.openxmlformats.org/officeDocument/2006/relationships/hyperlink" Target="http://fipi.ru/" TargetMode="External"/><Relationship Id="rId7" Type="http://schemas.openxmlformats.org/officeDocument/2006/relationships/hyperlink" Target="https://kraioko.perm.ru/" TargetMode="External"/><Relationship Id="rId2" Type="http://schemas.openxmlformats.org/officeDocument/2006/relationships/hyperlink" Target="https://sferum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riusolymp.ru/" TargetMode="External"/><Relationship Id="rId5" Type="http://schemas.openxmlformats.org/officeDocument/2006/relationships/hyperlink" Target="https://59.rpspt.ru/" TargetMode="External"/><Relationship Id="rId4" Type="http://schemas.openxmlformats.org/officeDocument/2006/relationships/hyperlink" Target="http://sosh-one.r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revent.permkrai.ru/" TargetMode="External"/><Relationship Id="rId7" Type="http://schemas.openxmlformats.org/officeDocument/2006/relationships/hyperlink" Target="https://oge.sdamgia.ru/" TargetMode="External"/><Relationship Id="rId2" Type="http://schemas.openxmlformats.org/officeDocument/2006/relationships/hyperlink" Target="https://school.permkra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cation.yandex.ru/main" TargetMode="External"/><Relationship Id="rId5" Type="http://schemas.openxmlformats.org/officeDocument/2006/relationships/hyperlink" Target="https://uchi.ru/" TargetMode="External"/><Relationship Id="rId4" Type="http://schemas.openxmlformats.org/officeDocument/2006/relationships/hyperlink" Target="https://resh.edu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155632" cy="33123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Промежуточные результаты реализации проекта </a:t>
            </a:r>
            <a:br>
              <a:rPr lang="ru-RU" sz="48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Цифровая образовательная среда </a:t>
            </a:r>
            <a:br>
              <a:rPr lang="ru-RU" sz="48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МБОУ СОШ №1</a:t>
            </a:r>
            <a:br>
              <a:rPr lang="ru-RU" sz="48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(с.Ваньки)</a:t>
            </a:r>
            <a:endParaRPr lang="ru-RU" sz="4800" cap="none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Национальные проект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476672"/>
            <a:ext cx="2411760" cy="1801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Используемые интернет-ресурсы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599" cy="4631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860"/>
                <a:gridCol w="2471153"/>
                <a:gridCol w="2398471"/>
                <a:gridCol w="292511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Используемый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ресурс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Ссылка на ресурс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Аудитория(Учителя, учащиеся, родители)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</a:tr>
              <a:tr h="68466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Образовательная платформа «</a:t>
                      </a:r>
                      <a:r>
                        <a:rPr lang="ru-RU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Сферум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pPr fontAlgn="t"/>
                      <a:r>
                        <a:rPr kumimoji="0" lang="en-US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/>
                        </a:rPr>
                        <a:t>sferum.ru</a:t>
                      </a:r>
                      <a:endParaRPr kumimoji="0" lang="en-US" sz="18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Учителя, учащиеся, родители</a:t>
                      </a:r>
                    </a:p>
                  </a:txBody>
                  <a:tcPr marL="92295" marR="922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ФИПИ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0" algn="l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3"/>
                        </a:rPr>
                        <a:t>fipi.ru</a:t>
                      </a: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pPr marL="68580" marR="245745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Школьный</a:t>
                      </a:r>
                      <a:r>
                        <a:rPr lang="ru-RU" sz="1800" b="0" spc="-26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сайт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590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4"/>
                        </a:rPr>
                        <a:t>http://</a:t>
                      </a: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4"/>
                        </a:rPr>
                        <a:t>sosh-one.ru/</a:t>
                      </a: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Учителя, учащиеся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Сервис </a:t>
                      </a:r>
                      <a:r>
                        <a:rPr kumimoji="0"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онлайн-тестирования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СПТ 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https://59.rpspt.ru/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Учащиеся</a:t>
                      </a:r>
                    </a:p>
                    <a:p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«Сириус»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/>
                        </a:rPr>
                        <a:t>siriusolymp.ru</a:t>
                      </a:r>
                      <a:endParaRPr lang="ru-RU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Учащиеся</a:t>
                      </a:r>
                    </a:p>
                  </a:txBody>
                  <a:tcPr marL="92295" marR="922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Региональная система оценки качества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https://kraioko.perm.ru/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Учителя, учащиеся</a:t>
                      </a:r>
                    </a:p>
                    <a:p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ЦОС Моя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Школа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8"/>
                        </a:rPr>
                        <a:t>myschool.edu.ru</a:t>
                      </a:r>
                      <a:endParaRPr kumimoji="0" lang="en-US" sz="18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Учителя, учащиеся, родители</a:t>
                      </a:r>
                    </a:p>
                    <a:p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0648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0054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5340460" cy="30025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766794"/>
            <a:ext cx="5004048" cy="281340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solidFill>
                  <a:srgbClr val="0070C0"/>
                </a:solidFill>
              </a:rPr>
              <a:t>Учащиеся с 6-9кл (36учеников) принимают участие в </a:t>
            </a:r>
            <a:r>
              <a:rPr lang="ru-RU" sz="3200" dirty="0" err="1" smtClean="0">
                <a:solidFill>
                  <a:srgbClr val="0070C0"/>
                </a:solidFill>
              </a:rPr>
              <a:t>профориентационном</a:t>
            </a:r>
            <a:r>
              <a:rPr lang="ru-RU" sz="3200" dirty="0" smtClean="0">
                <a:solidFill>
                  <a:srgbClr val="0070C0"/>
                </a:solidFill>
              </a:rPr>
              <a:t> проекте «Билет в будущее»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4356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Анализ школьной образовательной среды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Регистрация на портале </a:t>
            </a:r>
            <a:r>
              <a:rPr lang="ru-RU" sz="3200" dirty="0" err="1" smtClean="0"/>
              <a:t>Эпос.Школа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Регистрация на платформе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СФЕРУМ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3645024"/>
          <a:ext cx="3455169" cy="288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2843808" y="1628800"/>
          <a:ext cx="3455169" cy="288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5"/>
          <p:cNvGraphicFramePr>
            <a:graphicFrameLocks/>
          </p:cNvGraphicFramePr>
          <p:nvPr/>
        </p:nvGraphicFramePr>
        <p:xfrm>
          <a:off x="5292080" y="3645024"/>
          <a:ext cx="3455169" cy="288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8680"/>
            <a:ext cx="1324947" cy="294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Приняты решения на 2023/2024 уч.год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обучение педагогов (прохождение курсов повышения квалификации по цифровой грамотности); 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подача заявки 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-клуб»;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цифровых уроков во время внеучебной деятельности;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более активная работа с онлайн- платформами;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электронного обучения с применением дистанционных образовательных технологий для надомномного обучения.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             </a:t>
            </a:r>
            <a:r>
              <a:rPr lang="ru-RU" sz="2400" dirty="0" smtClean="0">
                <a:solidFill>
                  <a:srgbClr val="0070C0"/>
                </a:solidFill>
              </a:rPr>
              <a:t>Анализ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               имеющейся материальнотехнической базы школы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/>
              <a:t>Цифровая инфраструктура организации</a:t>
            </a:r>
            <a:r>
              <a:rPr lang="ru-RU" sz="1600" dirty="0" smtClean="0"/>
              <a:t>.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Компьютеры (1 компьютерный класс) -10 шт. с выходом в сеть Интернет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Интерактивная доска – 2 шт.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Ноутбуки - 16шт. с выходом в сеть Интернет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Проекторы – 8 шт.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Принтер цветной – 2 шт.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Принтер – 2 шт.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МФУ- 2 шт.</a:t>
            </a:r>
          </a:p>
          <a:p>
            <a:pPr lvl="0"/>
            <a:r>
              <a:rPr lang="ru-RU" dirty="0" smtClean="0"/>
              <a:t>документ-камера 1шт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Телевизор – 2 шт.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Высокоскоростной интернет</a:t>
            </a:r>
          </a:p>
          <a:p>
            <a:pPr lvl="0"/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Мобильная точка </a:t>
            </a:r>
            <a:r>
              <a:rPr lang="en-US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Wi-Fi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-1 шт.; </a:t>
            </a:r>
          </a:p>
          <a:p>
            <a:pPr lvl="0"/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219" t="18600" r="1362" b="24776"/>
          <a:stretch/>
        </p:blipFill>
        <p:spPr bwMode="auto">
          <a:xfrm>
            <a:off x="179512" y="30168"/>
            <a:ext cx="1512168" cy="155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72" t="4055" r="789" b="32600"/>
          <a:stretch/>
        </p:blipFill>
        <p:spPr bwMode="auto">
          <a:xfrm>
            <a:off x="5580112" y="3717032"/>
            <a:ext cx="2300332" cy="251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764704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рамках реализации проекта «ЦОС»  приобретено, установлено и запущенно в работу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Ноутбук – 6 шт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Интерактивная доска – 2 шт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Комплект   оборудования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дистанционного обучения детей инвалидов</a:t>
            </a:r>
          </a:p>
          <a:p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99" t="1" r="13623" b="7974"/>
          <a:stretch/>
        </p:blipFill>
        <p:spPr bwMode="auto">
          <a:xfrm>
            <a:off x="4144488" y="4005064"/>
            <a:ext cx="1959429" cy="110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308" r="-7645" b="15288"/>
          <a:stretch/>
        </p:blipFill>
        <p:spPr bwMode="auto">
          <a:xfrm>
            <a:off x="6516216" y="2755075"/>
            <a:ext cx="1606506" cy="243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29" b="50000"/>
          <a:stretch/>
        </p:blipFill>
        <p:spPr bwMode="auto">
          <a:xfrm>
            <a:off x="2699792" y="5301208"/>
            <a:ext cx="1615838" cy="119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42" r="19120" b="10146"/>
          <a:stretch/>
        </p:blipFill>
        <p:spPr bwMode="auto">
          <a:xfrm>
            <a:off x="4792782" y="5402252"/>
            <a:ext cx="1726015" cy="111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67" y="3526264"/>
            <a:ext cx="15176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421" b="20374"/>
          <a:stretch/>
        </p:blipFill>
        <p:spPr bwMode="auto">
          <a:xfrm>
            <a:off x="643578" y="4869160"/>
            <a:ext cx="1266650" cy="141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3805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Анализ уровня ИКТ компетенции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педагогов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Выбор программного обеспечения для формирования ЦОС наиболее подходящие для нашей школы</a:t>
            </a:r>
            <a:endParaRPr lang="ru-RU" dirty="0"/>
          </a:p>
        </p:txBody>
      </p:sp>
      <p:pic>
        <p:nvPicPr>
          <p:cNvPr id="1026" name="Picture 2" descr="https://sun9-70.userapi.com/impg/0pa5ZwQVTxFEHsC5YexLeXG9TdiuNWrMU-cHHw/Q4WD5aBEWe8.jpg?size=803x1080&amp;quality=95&amp;sign=75804a69cd7a7c91148b99f069d3227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068960"/>
            <a:ext cx="2197749" cy="2955876"/>
          </a:xfrm>
          <a:prstGeom prst="rect">
            <a:avLst/>
          </a:prstGeom>
          <a:noFill/>
        </p:spPr>
      </p:pic>
      <p:pic>
        <p:nvPicPr>
          <p:cNvPr id="1028" name="Picture 4" descr="https://sun9-10.userapi.com/impg/TGdyW5otBbdF6caRai0TdlEtC7uKVqercpcBDQ/bYToYobi_2I.jpg?size=1280x960&amp;quality=95&amp;sign=87a0458e054a1ba93df75725c31c5bb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1048"/>
            <a:ext cx="3415805" cy="2561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Участие обучающихся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онлайн-олимпиадах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\Downloads\20230920_093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812618"/>
            <a:ext cx="3528392" cy="2646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дмин\Downloads\20230920_093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Админ\Downloads\20230920_09341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1556792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интерактивной доски при прохождении ВОП «Урок цифры»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>В прошлом году  30% учащихся  в этом 45%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учащихся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31011_1102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3434"/>
          <a:stretch>
            <a:fillRect/>
          </a:stretch>
        </p:blipFill>
        <p:spPr>
          <a:xfrm>
            <a:off x="0" y="1628800"/>
            <a:ext cx="3059832" cy="2997267"/>
          </a:xfrm>
        </p:spPr>
      </p:pic>
      <p:pic>
        <p:nvPicPr>
          <p:cNvPr id="5" name="Рисунок 4" descr="20231011_110251.jpg"/>
          <p:cNvPicPr>
            <a:picLocks noChangeAspect="1"/>
          </p:cNvPicPr>
          <p:nvPr/>
        </p:nvPicPr>
        <p:blipFill>
          <a:blip r:embed="rId3" cstate="print"/>
          <a:srcRect r="31823"/>
          <a:stretch>
            <a:fillRect/>
          </a:stretch>
        </p:blipFill>
        <p:spPr>
          <a:xfrm>
            <a:off x="5796136" y="1700808"/>
            <a:ext cx="2664296" cy="2930928"/>
          </a:xfrm>
          <a:prstGeom prst="rect">
            <a:avLst/>
          </a:prstGeom>
        </p:spPr>
      </p:pic>
      <p:pic>
        <p:nvPicPr>
          <p:cNvPr id="6" name="Рисунок 5" descr="20231011_1103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861048"/>
            <a:ext cx="3695869" cy="2771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Подготовка к ОГЭ (100%)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0231011_0952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573016"/>
            <a:ext cx="3676013" cy="2757010"/>
          </a:xfrm>
        </p:spPr>
      </p:pic>
      <p:pic>
        <p:nvPicPr>
          <p:cNvPr id="7" name="Рисунок 6" descr="20231011_095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700808"/>
            <a:ext cx="4029810" cy="3022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Прохождение онлайн-тренажёров начальной школе во время внеурочной деятельности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( 20%)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\Downloads\16974726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2736304" cy="3648405"/>
          </a:xfrm>
          <a:prstGeom prst="rect">
            <a:avLst/>
          </a:prstGeom>
          <a:noFill/>
        </p:spPr>
      </p:pic>
      <p:pic>
        <p:nvPicPr>
          <p:cNvPr id="1027" name="Picture 3" descr="C:\Users\Админ\Downloads\16974726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132856"/>
            <a:ext cx="2736304" cy="3648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Анализ использования ресурсов образовательных платформ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599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860"/>
                <a:gridCol w="2471153"/>
                <a:gridCol w="2398471"/>
                <a:gridCol w="292511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Используемый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ресурс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Ссылка на ресурс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Аудитория(Учителя, учащиеся, родители)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Портал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ЭПОС.Школа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https://school.permkrai.ru/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Учителя, учащиеся, родители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 «Траектория»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https://prevent.permkrai.ru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РЭШ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pPr fontAlgn="t"/>
                      <a:r>
                        <a:rPr kumimoji="0" lang="en-US" sz="18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/>
                        </a:rPr>
                        <a:t>resh.edu.ru</a:t>
                      </a:r>
                      <a:endParaRPr kumimoji="0" lang="en-US" sz="18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Учителя, учащиеся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Образовательная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Онлайн-платформа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Учи.ру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5"/>
                        </a:rPr>
                        <a:t>https://uchi.ru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Учителя, учащиеся, родители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Образовательная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Онлайн-платформа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Яндекс.Учебник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https://education.yandex.ru/main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Учителя, учащиеся, родители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Решу ОГЭ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https://oge.sdamgia.ru/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Учителя, учащиеся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295" marR="9229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388</Words>
  <Application>Microsoft Office PowerPoint</Application>
  <PresentationFormat>Экран (4:3)</PresentationFormat>
  <Paragraphs>104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Промежуточные результаты реализации проекта  Цифровая образовательная среда  МБОУ СОШ №1 (с.Ваньки)</vt:lpstr>
      <vt:lpstr>             Анализ                  имеющейся материальнотехнической базы школы</vt:lpstr>
      <vt:lpstr>Слайд 3</vt:lpstr>
      <vt:lpstr>Анализ уровня ИКТ компетенции педагогов </vt:lpstr>
      <vt:lpstr>Участие обучающихся  в онлайн-олимпиадах</vt:lpstr>
      <vt:lpstr>Использование интерактивной доски при прохождении ВОП «Урок цифры» В прошлом году  30% учащихся  в этом 45% учащихся</vt:lpstr>
      <vt:lpstr>Подготовка к ОГЭ (100%)</vt:lpstr>
      <vt:lpstr>Прохождение онлайн-тренажёров начальной школе во время внеурочной деятельности ( 20%)</vt:lpstr>
      <vt:lpstr>Анализ использования ресурсов образовательных платформ</vt:lpstr>
      <vt:lpstr>Используемые интернет-ресурсы</vt:lpstr>
      <vt:lpstr>Слайд 11</vt:lpstr>
      <vt:lpstr>Учащиеся с 6-9кл (36учеников) принимают участие в профориентационном проекте «Билет в будущее»</vt:lpstr>
      <vt:lpstr>Анализ школьной образовательной среды  Регистрация на портале Эпос.Школа</vt:lpstr>
      <vt:lpstr>Регистрация на платформе  СФЕРУМ</vt:lpstr>
      <vt:lpstr>Приняты решения на 2023/2024 уч.год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образовательная среда  МБОУ СОШ №1 подразделение с.Ваньки</dc:title>
  <dc:creator>Админ</dc:creator>
  <cp:lastModifiedBy>Надежда Фоминых</cp:lastModifiedBy>
  <cp:revision>58</cp:revision>
  <cp:lastPrinted>2023-10-18T07:04:16Z</cp:lastPrinted>
  <dcterms:created xsi:type="dcterms:W3CDTF">2023-10-14T16:00:05Z</dcterms:created>
  <dcterms:modified xsi:type="dcterms:W3CDTF">2023-11-01T11:23:05Z</dcterms:modified>
</cp:coreProperties>
</file>