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70" r:id="rId11"/>
    <p:sldId id="271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764904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«Педагогические мастерские», как один из инструментов формирования 4К компетенций младших школьников»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365104"/>
            <a:ext cx="4176464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Неб Надежда Николаевна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2021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0525"/>
            <a:ext cx="7620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1"/>
            <a:ext cx="912574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2675467"/>
            <a:ext cx="3627925" cy="3450696"/>
          </a:xfrm>
        </p:spPr>
        <p:txBody>
          <a:bodyPr>
            <a:normAutofit/>
          </a:bodyPr>
          <a:lstStyle/>
          <a:p>
            <a:r>
              <a:rPr lang="ru-RU" sz="3200" dirty="0"/>
              <a:t>«Всё пережитое может перетечь сквозь пальцы, если не использовать рефлексию»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47709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4608512" cy="5832648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</a:rPr>
              <a:t>ПЕДАГОГИЧЕСКАЯ МАСТЕРСКАЯ -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это </a:t>
            </a:r>
            <a:r>
              <a:rPr lang="ru-RU" b="1" dirty="0">
                <a:solidFill>
                  <a:schemeClr val="tx1"/>
                </a:solidFill>
              </a:rPr>
              <a:t>событие в жизни мастера и учеников, где в организованном пространстве и времени люди «мастерят» - конструируют, строят своё знание. Реализуется основная цель - введение мастером своих учеников в процесс познания, в поиск знания, а не прямая передача информации, через работу с дополнительной литературой, что поможет создать содержательные и организационные условия для личностного саморазвития учащихся, осознание ими самих себя и своего места в мире, понимания других людей, закономерностей мира. А значит, технология «Педагогические мастерские», действительно является одним из инструментов формирования 4К компетенций младших школьников.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5030336" y="2286000"/>
            <a:ext cx="45719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505572" cy="4674096"/>
          </a:xfrm>
        </p:spPr>
      </p:pic>
    </p:spTree>
    <p:extLst>
      <p:ext uri="{BB962C8B-B14F-4D97-AF65-F5344CB8AC3E}">
        <p14:creationId xmlns:p14="http://schemas.microsoft.com/office/powerpoint/2010/main" val="20156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s412420.vk.me/v412420714/2c49/shzZJWRzQp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4137323" cy="413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923928" y="2924944"/>
            <a:ext cx="4762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4К компетенции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6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5649563" cy="42484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ru-RU" sz="2800" dirty="0" smtClean="0"/>
              <a:t>Имеет желание </a:t>
            </a:r>
            <a:r>
              <a:rPr lang="ru-RU" sz="2800" dirty="0"/>
              <a:t>учиться</a:t>
            </a:r>
          </a:p>
          <a:p>
            <a:r>
              <a:rPr lang="ru-RU" sz="2800" dirty="0" smtClean="0"/>
              <a:t>Умеет учиться</a:t>
            </a:r>
          </a:p>
          <a:p>
            <a:r>
              <a:rPr lang="ru-RU" sz="2800" dirty="0" smtClean="0"/>
              <a:t> Инициативный</a:t>
            </a:r>
          </a:p>
          <a:p>
            <a:r>
              <a:rPr lang="ru-RU" sz="2800" dirty="0" smtClean="0"/>
              <a:t>Самостоятельный</a:t>
            </a:r>
          </a:p>
          <a:p>
            <a:r>
              <a:rPr lang="ru-RU" sz="2800" dirty="0" smtClean="0"/>
              <a:t>Имеет навыки </a:t>
            </a:r>
          </a:p>
          <a:p>
            <a:pPr marL="0" indent="0">
              <a:buNone/>
            </a:pPr>
            <a:r>
              <a:rPr lang="ru-RU" sz="2800" dirty="0" smtClean="0"/>
              <a:t>сотрудничества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Современный ученик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80103" y="1340768"/>
            <a:ext cx="6014200" cy="38884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ИДЕАЛЬНАЯ СИТУАЦИЯ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30059"/>
            <a:ext cx="4093223" cy="30781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484784"/>
            <a:ext cx="7452816" cy="4641379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</a:rPr>
              <a:t>е </a:t>
            </a:r>
            <a:r>
              <a:rPr lang="ru-RU" sz="2000" b="1" dirty="0">
                <a:solidFill>
                  <a:schemeClr val="tx1"/>
                </a:solidFill>
              </a:rPr>
              <a:t>достаточно высокая  познавательная  деятельность </a:t>
            </a:r>
            <a:r>
              <a:rPr lang="ru-RU" sz="2000" b="1" dirty="0" smtClean="0">
                <a:solidFill>
                  <a:schemeClr val="tx1"/>
                </a:solidFill>
              </a:rPr>
              <a:t>ученика.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</a:rPr>
              <a:t>тсутствие </a:t>
            </a:r>
            <a:r>
              <a:rPr lang="ru-RU" sz="2000" b="1" dirty="0">
                <a:solidFill>
                  <a:schemeClr val="tx1"/>
                </a:solidFill>
              </a:rPr>
              <a:t>желания вслушаться в слова учителя и умения расслышать и осмыслить услышанное </a:t>
            </a:r>
            <a:r>
              <a:rPr lang="ru-RU" sz="2000" b="1" dirty="0" smtClean="0">
                <a:solidFill>
                  <a:schemeClr val="tx1"/>
                </a:solidFill>
              </a:rPr>
              <a:t>слово.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</a:rPr>
              <a:t>отребительское </a:t>
            </a:r>
            <a:r>
              <a:rPr lang="ru-RU" sz="2000" b="1" dirty="0">
                <a:solidFill>
                  <a:schemeClr val="tx1"/>
                </a:solidFill>
              </a:rPr>
              <a:t>отношение школьника к деятельности учителя к совместной, творческой, созидательной, исследовательской, познавательной деятельности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</a:rPr>
              <a:t>тсутствие  </a:t>
            </a:r>
            <a:r>
              <a:rPr lang="ru-RU" sz="2000" b="1" dirty="0">
                <a:solidFill>
                  <a:schemeClr val="tx1"/>
                </a:solidFill>
              </a:rPr>
              <a:t>навыка межличностного взаимодействия в учебном процессе.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Современный ученик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 rot="456673">
            <a:off x="877776" y="956305"/>
            <a:ext cx="7560840" cy="45365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РЕАЛЬНАЯ СИТУАЦИЯ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5778797" cy="4320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rgbClr val="FF0000"/>
                </a:solidFill>
              </a:rPr>
              <a:t>             </a:t>
            </a:r>
            <a:r>
              <a:rPr lang="ru-RU" b="1" i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учителя и ученика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4248472" cy="3495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54461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НЕТ 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мастера и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подмастерья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25051"/>
            <a:ext cx="5508104" cy="41420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ru-RU" b="1" dirty="0"/>
              <a:t>мастер,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создающий </a:t>
            </a:r>
            <a:r>
              <a:rPr lang="ru-RU" b="1" dirty="0"/>
              <a:t>образовательное </a:t>
            </a:r>
            <a:r>
              <a:rPr lang="ru-RU" b="1" dirty="0" smtClean="0"/>
              <a:t>пространство</a:t>
            </a:r>
          </a:p>
          <a:p>
            <a:r>
              <a:rPr lang="ru-RU" b="1" dirty="0" smtClean="0"/>
              <a:t> мастера</a:t>
            </a:r>
            <a:r>
              <a:rPr lang="ru-RU" b="1" dirty="0"/>
              <a:t>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создающие </a:t>
            </a:r>
            <a:r>
              <a:rPr lang="ru-RU" b="1" dirty="0"/>
              <a:t>свой образовательный продукт, самих себя.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ЕСТЬ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ru-RU" sz="2800" dirty="0" smtClean="0"/>
              <a:t>Задание не должно вызывать затруднений. </a:t>
            </a:r>
          </a:p>
          <a:p>
            <a:r>
              <a:rPr lang="ru-RU" sz="2800" dirty="0" smtClean="0"/>
              <a:t>Выполнение задания опирается на жизненный опыт ребёнка.</a:t>
            </a:r>
          </a:p>
          <a:p>
            <a:r>
              <a:rPr lang="ru-RU" sz="2800" dirty="0" smtClean="0"/>
              <a:t>Допускается несколько вариантов ответов, чтобы не было внутреннего страха.</a:t>
            </a:r>
          </a:p>
          <a:p>
            <a:r>
              <a:rPr lang="ru-RU" sz="2800" dirty="0" smtClean="0"/>
              <a:t>Обязательна связь задания с темой и идеей мастерской.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Индуктор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077072"/>
            <a:ext cx="8100392" cy="2088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500" b="1" i="1" dirty="0" smtClean="0"/>
              <a:t>1962</a:t>
            </a:r>
            <a:endParaRPr lang="ru-RU" sz="115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EBNAD\Desktop\DOCUMENT\Имя города откр.урок\comp_86569_big_3b38442abc509918c1f6719cef8f4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1" y="836712"/>
            <a:ext cx="3378730" cy="29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BNAD\Desktop\DOCUMENT\Имя города откр.урок\VotGEC_sent_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67944" cy="27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2420888"/>
            <a:ext cx="4248472" cy="292149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Осознание неполноты своего  знания и опыта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6624736" cy="144016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«</a:t>
            </a:r>
            <a:r>
              <a:rPr lang="ru-RU" sz="4400" dirty="0">
                <a:solidFill>
                  <a:srgbClr val="FF0000"/>
                </a:solidFill>
              </a:rPr>
              <a:t>С</a:t>
            </a:r>
            <a:r>
              <a:rPr lang="ru-RU" sz="4400" dirty="0" smtClean="0">
                <a:solidFill>
                  <a:srgbClr val="FF0000"/>
                </a:solidFill>
              </a:rPr>
              <a:t>мысловой взрыв»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389068" cy="3063628"/>
          </a:xfrm>
        </p:spPr>
      </p:pic>
    </p:spTree>
    <p:extLst>
      <p:ext uri="{BB962C8B-B14F-4D97-AF65-F5344CB8AC3E}">
        <p14:creationId xmlns:p14="http://schemas.microsoft.com/office/powerpoint/2010/main" val="17760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295</TotalTime>
  <Words>273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Candara</vt:lpstr>
      <vt:lpstr>Symbol</vt:lpstr>
      <vt:lpstr>Times New Roman</vt:lpstr>
      <vt:lpstr>Wingdings</vt:lpstr>
      <vt:lpstr>Волна</vt:lpstr>
      <vt:lpstr>«Педагогические мастерские», как один из инструментов формирования 4К компетенций младших школьников» </vt:lpstr>
      <vt:lpstr>Современный ученик </vt:lpstr>
      <vt:lpstr>Современный ученик </vt:lpstr>
      <vt:lpstr>             НЕТ учителя и ученика</vt:lpstr>
      <vt:lpstr>                      НЕТ   мастера и  подмастерья</vt:lpstr>
      <vt:lpstr>ЕСТЬ</vt:lpstr>
      <vt:lpstr>Индуктор</vt:lpstr>
      <vt:lpstr>Презентация PowerPoint</vt:lpstr>
      <vt:lpstr>«Смысловой взрыв»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«Педагогических мастерских»  как средство формирования УУД.  </dc:title>
  <dc:creator>NEBNAD</dc:creator>
  <cp:lastModifiedBy>user</cp:lastModifiedBy>
  <cp:revision>23</cp:revision>
  <dcterms:created xsi:type="dcterms:W3CDTF">2015-12-19T13:55:28Z</dcterms:created>
  <dcterms:modified xsi:type="dcterms:W3CDTF">2022-05-16T07:02:36Z</dcterms:modified>
</cp:coreProperties>
</file>